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57" r:id="rId3"/>
    <p:sldId id="259" r:id="rId4"/>
    <p:sldId id="260" r:id="rId5"/>
    <p:sldId id="256" r:id="rId6"/>
    <p:sldId id="262" r:id="rId7"/>
    <p:sldId id="261" r:id="rId8"/>
    <p:sldId id="263" r:id="rId9"/>
    <p:sldId id="264" r:id="rId10"/>
    <p:sldId id="265" r:id="rId11"/>
    <p:sldId id="268" r:id="rId12"/>
    <p:sldId id="266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5"/>
    <p:restoredTop sz="60321"/>
  </p:normalViewPr>
  <p:slideViewPr>
    <p:cSldViewPr snapToGrid="0" snapToObjects="1">
      <p:cViewPr>
        <p:scale>
          <a:sx n="123" d="100"/>
          <a:sy n="123" d="100"/>
        </p:scale>
        <p:origin x="127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FC84D-B033-2E4C-8E29-ECDCE7B01874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C4B51-C7C4-D54A-9C9D-11C4392C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end of this</a:t>
            </a:r>
            <a:r>
              <a:rPr lang="en-US" baseline="0" dirty="0" smtClean="0"/>
              <a:t> meeting: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AuthN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AuthX</a:t>
            </a:r>
            <a:r>
              <a:rPr lang="en-US" baseline="0" dirty="0" smtClean="0"/>
              <a:t> workflows sound reasonable.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 roles of </a:t>
            </a:r>
            <a:r>
              <a:rPr lang="en-US" baseline="0" dirty="0" err="1" smtClean="0"/>
              <a:t>CaaS</a:t>
            </a:r>
            <a:r>
              <a:rPr lang="en-US" baseline="0" dirty="0" smtClean="0"/>
              <a:t> admin and </a:t>
            </a:r>
            <a:r>
              <a:rPr lang="en-US" baseline="0" dirty="0" err="1" smtClean="0"/>
              <a:t>CaaS</a:t>
            </a:r>
            <a:r>
              <a:rPr lang="en-US" baseline="0" dirty="0" smtClean="0"/>
              <a:t> user definitions sound reasonable? And the implementation change requested within </a:t>
            </a:r>
            <a:r>
              <a:rPr lang="en-US" baseline="0" dirty="0" err="1" smtClean="0"/>
              <a:t>OScore</a:t>
            </a:r>
            <a:r>
              <a:rPr lang="en-US" baseline="0" smtClean="0"/>
              <a:t> </a:t>
            </a:r>
            <a:r>
              <a:rPr lang="en-US" baseline="0" dirty="0" smtClean="0"/>
              <a:t>Nova for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C4B51-C7C4-D54A-9C9D-11C4392CC1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95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C4B51-C7C4-D54A-9C9D-11C4392CC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6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4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202D8-C990-1C45-8B42-913D2AF11AF2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6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Authentication &amp; Authorization for </a:t>
            </a:r>
            <a:r>
              <a:rPr lang="en-US" dirty="0" err="1" smtClean="0"/>
              <a:t>CaaS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Architecture Review Meeting</a:t>
            </a:r>
          </a:p>
          <a:p>
            <a:r>
              <a:rPr lang="en-US" dirty="0" smtClean="0"/>
              <a:t>July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OpenStack APIs</a:t>
            </a:r>
          </a:p>
          <a:p>
            <a:pPr lvl="1"/>
            <a:r>
              <a:rPr lang="en-US" dirty="0" smtClean="0"/>
              <a:t>Implemented via other parts of Harmony (</a:t>
            </a:r>
            <a:r>
              <a:rPr lang="en-US" dirty="0" err="1" smtClean="0"/>
              <a:t>OScore</a:t>
            </a:r>
            <a:r>
              <a:rPr lang="en-US" dirty="0" smtClean="0"/>
              <a:t> + Ironic)</a:t>
            </a:r>
          </a:p>
          <a:p>
            <a:pPr lvl="1"/>
            <a:r>
              <a:rPr lang="en-US" dirty="0" smtClean="0"/>
              <a:t>Status: Design and implementation - Unknown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OpenStack APIs</a:t>
            </a:r>
          </a:p>
          <a:p>
            <a:pPr lvl="1"/>
            <a:r>
              <a:rPr lang="en-US" dirty="0" err="1" smtClean="0"/>
              <a:t>Openstack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admin map to existing roles and their capabilities are already defined in </a:t>
            </a:r>
            <a:r>
              <a:rPr lang="en-US" dirty="0" err="1" smtClean="0"/>
              <a:t>policy.json</a:t>
            </a:r>
            <a:r>
              <a:rPr lang="en-US" dirty="0" smtClean="0"/>
              <a:t> of Nova/Neutron/etc.</a:t>
            </a:r>
          </a:p>
          <a:p>
            <a:pPr lvl="1"/>
            <a:r>
              <a:rPr lang="en-US" dirty="0" smtClean="0"/>
              <a:t>Authorization needs to be defined for </a:t>
            </a:r>
            <a:r>
              <a:rPr lang="en-US" dirty="0" err="1" smtClean="0"/>
              <a:t>CaaS</a:t>
            </a:r>
            <a:r>
              <a:rPr lang="en-US" dirty="0" smtClean="0"/>
              <a:t>-user role</a:t>
            </a:r>
          </a:p>
          <a:p>
            <a:pPr lvl="2"/>
            <a:r>
              <a:rPr lang="en-US" dirty="0" smtClean="0"/>
              <a:t>CUD on VMs: Denied</a:t>
            </a:r>
          </a:p>
          <a:p>
            <a:pPr lvl="2"/>
            <a:r>
              <a:rPr lang="en-US" dirty="0" smtClean="0"/>
              <a:t>CUD on </a:t>
            </a:r>
            <a:r>
              <a:rPr lang="en-US" dirty="0" err="1" smtClean="0"/>
              <a:t>Baremetal</a:t>
            </a:r>
            <a:r>
              <a:rPr lang="en-US" dirty="0" smtClean="0"/>
              <a:t> nodes: Denied</a:t>
            </a:r>
          </a:p>
          <a:p>
            <a:pPr lvl="2"/>
            <a:r>
              <a:rPr lang="en-US" dirty="0" smtClean="0"/>
              <a:t>Read on VMs and </a:t>
            </a:r>
            <a:r>
              <a:rPr lang="en-US" dirty="0" err="1" smtClean="0"/>
              <a:t>Baremetal</a:t>
            </a:r>
            <a:r>
              <a:rPr lang="en-US" dirty="0" smtClean="0"/>
              <a:t> nodes: Allowed</a:t>
            </a:r>
          </a:p>
          <a:p>
            <a:pPr lvl="1"/>
            <a:r>
              <a:rPr lang="en-US" dirty="0" smtClean="0"/>
              <a:t>Implementation:</a:t>
            </a:r>
          </a:p>
          <a:p>
            <a:pPr lvl="2"/>
            <a:r>
              <a:rPr lang="en-US" dirty="0" smtClean="0"/>
              <a:t>Define this role and its capabilities in /</a:t>
            </a:r>
            <a:r>
              <a:rPr lang="en-US" dirty="0" err="1" smtClean="0"/>
              <a:t>etc</a:t>
            </a:r>
            <a:r>
              <a:rPr lang="en-US" dirty="0" smtClean="0"/>
              <a:t>/nova/</a:t>
            </a:r>
            <a:r>
              <a:rPr lang="en-US" dirty="0" err="1" smtClean="0"/>
              <a:t>policy.json</a:t>
            </a:r>
            <a:endParaRPr lang="en-US" dirty="0" smtClean="0"/>
          </a:p>
          <a:p>
            <a:pPr lvl="1"/>
            <a:r>
              <a:rPr lang="en-US" dirty="0" smtClean="0"/>
              <a:t>Status</a:t>
            </a:r>
            <a:r>
              <a:rPr lang="en-US" dirty="0"/>
              <a:t>: Design and implementation </a:t>
            </a:r>
            <a:r>
              <a:rPr lang="en-US" dirty="0" smtClean="0"/>
              <a:t>– To be done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view of V2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1" y="1312677"/>
            <a:ext cx="10331865" cy="50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 for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and implement </a:t>
            </a:r>
            <a:r>
              <a:rPr lang="en-US" dirty="0" err="1" smtClean="0"/>
              <a:t>CaaS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user roles and their capabilities in </a:t>
            </a:r>
            <a:r>
              <a:rPr lang="en-US" dirty="0" err="1" smtClean="0"/>
              <a:t>CaaS</a:t>
            </a:r>
            <a:r>
              <a:rPr lang="en-US" dirty="0"/>
              <a:t> </a:t>
            </a:r>
            <a:r>
              <a:rPr lang="en-US" dirty="0" smtClean="0"/>
              <a:t>for CRUD operations on clusters</a:t>
            </a:r>
          </a:p>
          <a:p>
            <a:endParaRPr lang="en-US" dirty="0" smtClean="0"/>
          </a:p>
          <a:p>
            <a:r>
              <a:rPr lang="en-US" dirty="0" smtClean="0"/>
              <a:t>Define custom role “</a:t>
            </a:r>
            <a:r>
              <a:rPr lang="en-US" dirty="0" err="1" smtClean="0"/>
              <a:t>CaaS</a:t>
            </a:r>
            <a:r>
              <a:rPr lang="en-US" dirty="0" smtClean="0"/>
              <a:t> user” and its capabilities in Nova’s policy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345" y="2193925"/>
            <a:ext cx="3920836" cy="1325563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936" y="1825624"/>
            <a:ext cx="10823864" cy="455439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token for </a:t>
            </a:r>
            <a:r>
              <a:rPr lang="en-US" dirty="0" err="1" smtClean="0"/>
              <a:t>AuthN</a:t>
            </a:r>
            <a:r>
              <a:rPr lang="en-US" dirty="0" smtClean="0"/>
              <a:t> + certs for </a:t>
            </a:r>
            <a:r>
              <a:rPr lang="en-US" dirty="0" err="1" smtClean="0"/>
              <a:t>AuthZ</a:t>
            </a:r>
            <a:endParaRPr lang="en-US" dirty="0" smtClean="0"/>
          </a:p>
          <a:p>
            <a:pPr lvl="1"/>
            <a:r>
              <a:rPr lang="en-US" dirty="0" smtClean="0"/>
              <a:t>Pros:  </a:t>
            </a:r>
          </a:p>
          <a:p>
            <a:pPr lvl="2"/>
            <a:r>
              <a:rPr lang="en-US" dirty="0" smtClean="0"/>
              <a:t>Not every call needs to access CX DB for </a:t>
            </a:r>
            <a:r>
              <a:rPr lang="en-US" dirty="0" err="1" smtClean="0"/>
              <a:t>AuthZ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/>
              <a:t>User needs to manage a cert per cluster that they have access to.</a:t>
            </a:r>
          </a:p>
          <a:p>
            <a:pPr lvl="2"/>
            <a:r>
              <a:rPr lang="en-US" dirty="0" smtClean="0"/>
              <a:t>Every call still needs to reach the </a:t>
            </a:r>
            <a:r>
              <a:rPr lang="en-US" dirty="0" err="1" smtClean="0"/>
              <a:t>webhook</a:t>
            </a:r>
            <a:r>
              <a:rPr lang="en-US" dirty="0" smtClean="0"/>
              <a:t> service for </a:t>
            </a:r>
            <a:r>
              <a:rPr lang="en-US" dirty="0" err="1" smtClean="0"/>
              <a:t>AuthN</a:t>
            </a:r>
            <a:r>
              <a:rPr lang="en-US" dirty="0" smtClean="0"/>
              <a:t>/token validation.</a:t>
            </a:r>
          </a:p>
          <a:p>
            <a:pPr lvl="2"/>
            <a:r>
              <a:rPr lang="en-US" dirty="0" smtClean="0"/>
              <a:t>Certs invalidation would need to be figured out</a:t>
            </a:r>
          </a:p>
          <a:p>
            <a:r>
              <a:rPr lang="en-US" dirty="0" smtClean="0"/>
              <a:t>Use certs for </a:t>
            </a:r>
            <a:r>
              <a:rPr lang="en-US" dirty="0" err="1" smtClean="0"/>
              <a:t>AuthN</a:t>
            </a:r>
            <a:r>
              <a:rPr lang="en-US" dirty="0" smtClean="0"/>
              <a:t> + </a:t>
            </a:r>
            <a:r>
              <a:rPr lang="en-US" dirty="0" err="1" smtClean="0"/>
              <a:t>AuthZ</a:t>
            </a:r>
            <a:endParaRPr lang="en-US" dirty="0" smtClean="0"/>
          </a:p>
          <a:p>
            <a:pPr lvl="1"/>
            <a:r>
              <a:rPr lang="en-US" dirty="0" smtClean="0"/>
              <a:t>User needs to  come to CX to exchange token for cert then use this cert to make all kubectl calls.</a:t>
            </a:r>
          </a:p>
          <a:p>
            <a:pPr lvl="1"/>
            <a:r>
              <a:rPr lang="en-US" dirty="0" smtClean="0"/>
              <a:t>Pros:</a:t>
            </a:r>
          </a:p>
          <a:p>
            <a:pPr lvl="2"/>
            <a:r>
              <a:rPr lang="en-US" dirty="0"/>
              <a:t>Not every K8S API call needs to pass through </a:t>
            </a:r>
            <a:r>
              <a:rPr lang="en-US" dirty="0" smtClean="0"/>
              <a:t>CX</a:t>
            </a:r>
            <a:r>
              <a:rPr lang="en-US" dirty="0"/>
              <a:t> </a:t>
            </a:r>
            <a:r>
              <a:rPr lang="en-US" dirty="0" smtClean="0"/>
              <a:t>at all</a:t>
            </a:r>
            <a:endParaRPr lang="en-US" dirty="0"/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User needs to manage a cert per cluster that they have access to.</a:t>
            </a:r>
          </a:p>
          <a:p>
            <a:pPr lvl="2"/>
            <a:r>
              <a:rPr lang="en-US" dirty="0" smtClean="0"/>
              <a:t>Certs </a:t>
            </a:r>
            <a:r>
              <a:rPr lang="en-US" dirty="0"/>
              <a:t>invalidation </a:t>
            </a:r>
            <a:r>
              <a:rPr lang="en-US" dirty="0" smtClean="0"/>
              <a:t>would need to be figured out.</a:t>
            </a:r>
          </a:p>
        </p:txBody>
      </p:sp>
    </p:spTree>
    <p:extLst>
      <p:ext uri="{BB962C8B-B14F-4D97-AF65-F5344CB8AC3E}">
        <p14:creationId xmlns:p14="http://schemas.microsoft.com/office/powerpoint/2010/main" val="11533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 within Kubernetes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1485900"/>
            <a:ext cx="10886209" cy="46910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a Harmony use case requires more fine grained roles than </a:t>
            </a:r>
            <a:r>
              <a:rPr lang="en-US" dirty="0" err="1" smtClean="0"/>
              <a:t>CaaS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user:</a:t>
            </a:r>
          </a:p>
          <a:p>
            <a:pPr lvl="1"/>
            <a:r>
              <a:rPr lang="en-US" dirty="0" smtClean="0"/>
              <a:t>Then K8S internal RBAC can be used to define roles</a:t>
            </a:r>
          </a:p>
          <a:p>
            <a:r>
              <a:rPr lang="en-US" dirty="0" smtClean="0"/>
              <a:t>Example 1</a:t>
            </a:r>
          </a:p>
          <a:p>
            <a:pPr lvl="1"/>
            <a:r>
              <a:rPr lang="en-US" dirty="0" smtClean="0"/>
              <a:t>Dev role</a:t>
            </a:r>
          </a:p>
          <a:p>
            <a:pPr lvl="2"/>
            <a:r>
              <a:rPr lang="en-US" dirty="0" smtClean="0"/>
              <a:t>Create pods and other job types</a:t>
            </a:r>
          </a:p>
          <a:p>
            <a:pPr lvl="1"/>
            <a:r>
              <a:rPr lang="en-US" dirty="0" smtClean="0"/>
              <a:t>QA role</a:t>
            </a:r>
          </a:p>
          <a:p>
            <a:pPr lvl="2"/>
            <a:r>
              <a:rPr lang="en-US" dirty="0" smtClean="0"/>
              <a:t>Get pods and their logs</a:t>
            </a:r>
          </a:p>
          <a:p>
            <a:r>
              <a:rPr lang="en-US" dirty="0" smtClean="0"/>
              <a:t>Example 2</a:t>
            </a:r>
            <a:endParaRPr lang="en-US" dirty="0" smtClean="0"/>
          </a:p>
          <a:p>
            <a:pPr lvl="1"/>
            <a:r>
              <a:rPr lang="en-US" dirty="0" smtClean="0"/>
              <a:t>K8s admin</a:t>
            </a:r>
          </a:p>
          <a:p>
            <a:pPr lvl="2"/>
            <a:r>
              <a:rPr lang="en-US" dirty="0" smtClean="0"/>
              <a:t>Can create persistent volumes</a:t>
            </a:r>
            <a:endParaRPr lang="en-US" dirty="0" smtClean="0"/>
          </a:p>
          <a:p>
            <a:pPr lvl="1"/>
            <a:r>
              <a:rPr lang="en-US" dirty="0" smtClean="0"/>
              <a:t>K8S user</a:t>
            </a:r>
          </a:p>
          <a:p>
            <a:pPr lvl="2"/>
            <a:r>
              <a:rPr lang="en-US" dirty="0" smtClean="0"/>
              <a:t>Can do CRUD on job types.</a:t>
            </a:r>
            <a:endParaRPr lang="en-US" dirty="0" smtClean="0"/>
          </a:p>
          <a:p>
            <a:r>
              <a:rPr lang="en-US" dirty="0"/>
              <a:t>Use kubectl to:</a:t>
            </a:r>
          </a:p>
          <a:p>
            <a:pPr lvl="1"/>
            <a:r>
              <a:rPr lang="en-US" dirty="0"/>
              <a:t>define capabilities</a:t>
            </a:r>
          </a:p>
          <a:p>
            <a:pPr lvl="1"/>
            <a:r>
              <a:rPr lang="en-US" dirty="0"/>
              <a:t>create roles with these </a:t>
            </a:r>
            <a:r>
              <a:rPr lang="en-US" dirty="0" smtClean="0"/>
              <a:t>capabilities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ssociate users with these roles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51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We need to provide authentication and authorization for 3 sets of APIs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APIs:</a:t>
            </a:r>
          </a:p>
          <a:p>
            <a:pPr lvl="3"/>
            <a:r>
              <a:rPr lang="en-US" dirty="0" smtClean="0"/>
              <a:t>Create/Read/Update/Delete on ’cluster’ objects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3"/>
            <a:r>
              <a:rPr lang="en-US" dirty="0"/>
              <a:t>Create/Read/Update/Delete on </a:t>
            </a:r>
            <a:r>
              <a:rPr lang="en-US" dirty="0" smtClean="0"/>
              <a:t>various </a:t>
            </a:r>
            <a:r>
              <a:rPr lang="en-US" dirty="0" smtClean="0"/>
              <a:t>k8s resources and </a:t>
            </a:r>
            <a:r>
              <a:rPr lang="en-US" dirty="0" smtClean="0"/>
              <a:t>job types such as pods/replica sets/daemon sets</a:t>
            </a:r>
          </a:p>
          <a:p>
            <a:pPr lvl="2"/>
            <a:r>
              <a:rPr lang="en-US" dirty="0" smtClean="0"/>
              <a:t>OpenStack APIs</a:t>
            </a:r>
          </a:p>
          <a:p>
            <a:pPr lvl="3"/>
            <a:r>
              <a:rPr lang="en-US" dirty="0"/>
              <a:t>Create/Read/Update/Delete on </a:t>
            </a:r>
            <a:r>
              <a:rPr lang="en-US" dirty="0" smtClean="0"/>
              <a:t>VMs and </a:t>
            </a:r>
            <a:r>
              <a:rPr lang="en-US" dirty="0" err="1" smtClean="0"/>
              <a:t>baremetal</a:t>
            </a:r>
            <a:r>
              <a:rPr lang="en-US" dirty="0" smtClean="0"/>
              <a:t> nodes</a:t>
            </a:r>
          </a:p>
          <a:p>
            <a:endParaRPr lang="en-US" dirty="0" smtClean="0"/>
          </a:p>
          <a:p>
            <a:r>
              <a:rPr lang="en-US" dirty="0" smtClean="0"/>
              <a:t>Only use the two built-in roles in OpenStack: admin and member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-Admin: User has access to all projects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-Member: User has access to only certain projects that they are explicitly made a member of.</a:t>
            </a:r>
          </a:p>
        </p:txBody>
      </p:sp>
    </p:spTree>
    <p:extLst>
      <p:ext uri="{BB962C8B-B14F-4D97-AF65-F5344CB8AC3E}">
        <p14:creationId xmlns:p14="http://schemas.microsoft.com/office/powerpoint/2010/main" val="1961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/>
              <a:t>Implemented by </a:t>
            </a:r>
            <a:r>
              <a:rPr lang="en-US" dirty="0" err="1" smtClean="0"/>
              <a:t>CaaS</a:t>
            </a:r>
            <a:r>
              <a:rPr lang="en-US" dirty="0" smtClean="0"/>
              <a:t> by calling Keystone APIs to validate token</a:t>
            </a:r>
          </a:p>
          <a:p>
            <a:pPr lvl="1"/>
            <a:r>
              <a:rPr lang="en-US" dirty="0" smtClean="0"/>
              <a:t>Status: Design and implementation – DONE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/>
              <a:t>Can this user create a cluster in this project with ID=</a:t>
            </a:r>
            <a:r>
              <a:rPr lang="en-US" dirty="0" err="1" smtClean="0"/>
              <a:t>projectID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Match project ID in REST call with </a:t>
            </a:r>
            <a:r>
              <a:rPr lang="en-US" dirty="0" err="1" smtClean="0"/>
              <a:t>projectID</a:t>
            </a:r>
            <a:r>
              <a:rPr lang="en-US" dirty="0" smtClean="0"/>
              <a:t> retrieved using token from Keystone.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this user read/update/delete cluster with ID=</a:t>
            </a:r>
            <a:r>
              <a:rPr lang="en-US" dirty="0" err="1" smtClean="0"/>
              <a:t>clusterID</a:t>
            </a:r>
            <a:endParaRPr lang="en-US" dirty="0"/>
          </a:p>
          <a:p>
            <a:pPr lvl="2"/>
            <a:r>
              <a:rPr lang="en-US" dirty="0" smtClean="0"/>
              <a:t>Retrieve project ID in the token from Keystone. Check </a:t>
            </a:r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 err="1" smtClean="0"/>
              <a:t>MariaDB</a:t>
            </a:r>
            <a:r>
              <a:rPr lang="en-US" dirty="0" smtClean="0"/>
              <a:t> to see if given cluster ID is a member of project ID.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Status: Design and implementation - DONE </a:t>
            </a:r>
          </a:p>
        </p:txBody>
      </p:sp>
    </p:spTree>
    <p:extLst>
      <p:ext uri="{BB962C8B-B14F-4D97-AF65-F5344CB8AC3E}">
        <p14:creationId xmlns:p14="http://schemas.microsoft.com/office/powerpoint/2010/main" val="1718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 smtClean="0"/>
              <a:t>Implemented via </a:t>
            </a:r>
            <a:r>
              <a:rPr lang="en-US" dirty="0" err="1" smtClean="0"/>
              <a:t>webhook</a:t>
            </a:r>
            <a:r>
              <a:rPr lang="en-US" dirty="0" smtClean="0"/>
              <a:t> mechanism provided by K8S</a:t>
            </a:r>
          </a:p>
          <a:p>
            <a:pPr lvl="1"/>
            <a:r>
              <a:rPr lang="en-US" dirty="0"/>
              <a:t>Token validation by calling </a:t>
            </a:r>
            <a:r>
              <a:rPr lang="en-US" dirty="0" smtClean="0"/>
              <a:t>keystone</a:t>
            </a:r>
          </a:p>
          <a:p>
            <a:pPr lvl="1"/>
            <a:r>
              <a:rPr lang="en-US" dirty="0" smtClean="0"/>
              <a:t>Status: Design and implementation - In progress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/>
              <a:t>Implemented via </a:t>
            </a:r>
            <a:r>
              <a:rPr lang="en-US" dirty="0" err="1"/>
              <a:t>webhook</a:t>
            </a:r>
            <a:r>
              <a:rPr lang="en-US" dirty="0"/>
              <a:t> mechanism provided by K8S</a:t>
            </a:r>
          </a:p>
          <a:p>
            <a:pPr lvl="1"/>
            <a:r>
              <a:rPr lang="en-US" dirty="0"/>
              <a:t>Check cluster membership whose source of truth is in </a:t>
            </a:r>
            <a:r>
              <a:rPr lang="en-US" dirty="0" err="1"/>
              <a:t>CaaS</a:t>
            </a:r>
            <a:r>
              <a:rPr lang="en-US" dirty="0"/>
              <a:t> </a:t>
            </a:r>
            <a:r>
              <a:rPr lang="en-US" dirty="0" err="1"/>
              <a:t>MariaDB</a:t>
            </a:r>
            <a:endParaRPr lang="en-US" dirty="0"/>
          </a:p>
          <a:p>
            <a:pPr lvl="2"/>
            <a:r>
              <a:rPr lang="en-US" dirty="0"/>
              <a:t>Each K8S cluster needs </a:t>
            </a:r>
            <a:r>
              <a:rPr lang="en-US" dirty="0" smtClean="0"/>
              <a:t>to be </a:t>
            </a:r>
            <a:r>
              <a:rPr lang="en-US" dirty="0"/>
              <a:t>aware of </a:t>
            </a:r>
            <a:r>
              <a:rPr lang="en-US" dirty="0" smtClean="0"/>
              <a:t>its </a:t>
            </a:r>
            <a:r>
              <a:rPr lang="en-US" dirty="0"/>
              <a:t>Cluster </a:t>
            </a:r>
            <a:r>
              <a:rPr lang="en-US" dirty="0" smtClean="0"/>
              <a:t>UUID</a:t>
            </a:r>
          </a:p>
          <a:p>
            <a:pPr lvl="1"/>
            <a:r>
              <a:rPr lang="en-US" dirty="0" smtClean="0"/>
              <a:t>Status</a:t>
            </a:r>
            <a:r>
              <a:rPr lang="en-US" dirty="0"/>
              <a:t>: Design and implementation </a:t>
            </a:r>
            <a:r>
              <a:rPr lang="en-US" dirty="0" smtClean="0"/>
              <a:t>– To be done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80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75100" y="1220097"/>
            <a:ext cx="1143000" cy="12439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LUI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ea typeface="Calibri" charset="0"/>
                <a:cs typeface="Times New Roman" charset="0"/>
              </a:rPr>
              <a:t>or</a:t>
            </a:r>
            <a:endParaRPr lang="en-US" sz="1200" dirty="0" smtClean="0">
              <a:ea typeface="Calibri" charset="0"/>
              <a:cs typeface="Times New Roman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Command Line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19259" y="3929445"/>
            <a:ext cx="1946359" cy="1820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CaaS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5102401" y="1826373"/>
            <a:ext cx="2101159" cy="2997805"/>
          </a:xfrm>
          <a:prstGeom prst="bentConnector3">
            <a:avLst>
              <a:gd name="adj1" fmla="val 5565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555591" y="2094332"/>
            <a:ext cx="19428" cy="19582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/>
          <p:cNvSpPr/>
          <p:nvPr/>
        </p:nvSpPr>
        <p:spPr>
          <a:xfrm>
            <a:off x="1860124" y="1304078"/>
            <a:ext cx="906780" cy="915670"/>
          </a:xfrm>
          <a:prstGeom prst="smileyFac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11"/>
          <p:cNvSpPr txBox="1"/>
          <p:nvPr/>
        </p:nvSpPr>
        <p:spPr>
          <a:xfrm>
            <a:off x="2756148" y="2135458"/>
            <a:ext cx="137223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3a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.Get 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pods</a:t>
            </a:r>
          </a:p>
        </p:txBody>
      </p:sp>
      <p:sp>
        <p:nvSpPr>
          <p:cNvPr id="11" name="Text Box 12"/>
          <p:cNvSpPr txBox="1"/>
          <p:nvPr/>
        </p:nvSpPr>
        <p:spPr>
          <a:xfrm>
            <a:off x="2710885" y="1024859"/>
            <a:ext cx="1582420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ffectLst/>
                <a:ea typeface="Calibri" charset="0"/>
                <a:cs typeface="Times New Roman" charset="0"/>
              </a:rPr>
              <a:t>1a. Authenticate (username, password)</a:t>
            </a:r>
            <a:endParaRPr lang="en-US" sz="12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2" name="Text Box 17"/>
          <p:cNvSpPr txBox="1"/>
          <p:nvPr/>
        </p:nvSpPr>
        <p:spPr>
          <a:xfrm rot="16200000">
            <a:off x="5726783" y="757723"/>
            <a:ext cx="301270" cy="114744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ffectLst/>
                <a:ea typeface="Calibri" charset="0"/>
                <a:cs typeface="Times New Roman" charset="0"/>
              </a:rPr>
              <a:t>1b.Authenticates</a:t>
            </a:r>
            <a:endParaRPr lang="en-US" sz="10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3" name="Text Box 18"/>
          <p:cNvSpPr txBox="1"/>
          <p:nvPr/>
        </p:nvSpPr>
        <p:spPr>
          <a:xfrm>
            <a:off x="2038985" y="990683"/>
            <a:ext cx="469265" cy="22605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User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62750" y="1446158"/>
            <a:ext cx="11148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39519" y="2366287"/>
            <a:ext cx="1114890" cy="12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53767" y="1188470"/>
            <a:ext cx="1143000" cy="911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Nova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773464" y="2493224"/>
            <a:ext cx="0" cy="14216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472456" y="828913"/>
            <a:ext cx="2961630" cy="16643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OSCORE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129436" y="2713569"/>
            <a:ext cx="3088640" cy="1257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18435" y="2819663"/>
            <a:ext cx="685165" cy="909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AuthZ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77005" y="2817123"/>
            <a:ext cx="688975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AuthN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23" name="Text Box 14"/>
          <p:cNvSpPr txBox="1"/>
          <p:nvPr/>
        </p:nvSpPr>
        <p:spPr>
          <a:xfrm>
            <a:off x="2948940" y="3956948"/>
            <a:ext cx="1600200" cy="3397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200" dirty="0">
                <a:effectLst/>
                <a:ea typeface="Calibri" charset="0"/>
                <a:cs typeface="Times New Roman" charset="0"/>
              </a:rPr>
              <a:t>cluster API Server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1547" y="4963024"/>
            <a:ext cx="931089" cy="6819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AUTHN/AUTHZ for K8S APIs</a:t>
            </a:r>
          </a:p>
          <a:p>
            <a:pPr algn="ctr"/>
            <a:r>
              <a:rPr lang="en-US" sz="7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(WEBHOOK)</a:t>
            </a:r>
            <a:endParaRPr lang="en-US" sz="700" dirty="0">
              <a:solidFill>
                <a:schemeClr val="tx1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320540" y="373215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457700" y="3956948"/>
            <a:ext cx="1" cy="134707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4457700" y="5304019"/>
            <a:ext cx="2943847" cy="3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413582" y="3285030"/>
            <a:ext cx="5715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45"/>
          <p:cNvSpPr txBox="1"/>
          <p:nvPr/>
        </p:nvSpPr>
        <p:spPr>
          <a:xfrm>
            <a:off x="5218303" y="5086831"/>
            <a:ext cx="137223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C00000"/>
                </a:solidFill>
                <a:ea typeface="Calibri" charset="0"/>
                <a:cs typeface="Times New Roman" charset="0"/>
              </a:rPr>
              <a:t>3c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.Forward </a:t>
            </a:r>
            <a:r>
              <a:rPr lang="en-US" sz="1000" dirty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token</a:t>
            </a:r>
            <a:endParaRPr lang="en-US" sz="1200" dirty="0">
              <a:solidFill>
                <a:srgbClr val="C0000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33" name="Text Box 47"/>
          <p:cNvSpPr txBox="1"/>
          <p:nvPr/>
        </p:nvSpPr>
        <p:spPr>
          <a:xfrm>
            <a:off x="6761808" y="2661472"/>
            <a:ext cx="395793" cy="125963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3d. Validate token </a:t>
            </a:r>
            <a:endParaRPr lang="en-US" sz="1000" dirty="0">
              <a:solidFill>
                <a:schemeClr val="accent2">
                  <a:lumMod val="75000"/>
                </a:schemeClr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35" name="Text Box 49"/>
          <p:cNvSpPr txBox="1"/>
          <p:nvPr/>
        </p:nvSpPr>
        <p:spPr>
          <a:xfrm>
            <a:off x="5575018" y="2065405"/>
            <a:ext cx="341700" cy="160608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3b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.Get 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pods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(token)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817949" y="2110707"/>
            <a:ext cx="1206" cy="3052223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20640" y="1446158"/>
            <a:ext cx="1545845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0"/>
          <p:cNvSpPr txBox="1"/>
          <p:nvPr/>
        </p:nvSpPr>
        <p:spPr>
          <a:xfrm rot="5400000">
            <a:off x="5632675" y="3156782"/>
            <a:ext cx="1547961" cy="18855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2b. Create cluster (token)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1" name="Text Box 23"/>
          <p:cNvSpPr txBox="1"/>
          <p:nvPr/>
        </p:nvSpPr>
        <p:spPr>
          <a:xfrm>
            <a:off x="7401548" y="2553125"/>
            <a:ext cx="269394" cy="128888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2c. </a:t>
            </a:r>
            <a:r>
              <a:rPr lang="en-US" sz="11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Validate </a:t>
            </a:r>
            <a:r>
              <a:rPr lang="en-US" sz="1100" dirty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token</a:t>
            </a:r>
          </a:p>
        </p:txBody>
      </p:sp>
      <p:sp>
        <p:nvSpPr>
          <p:cNvPr id="42" name="Text Box 24"/>
          <p:cNvSpPr txBox="1"/>
          <p:nvPr/>
        </p:nvSpPr>
        <p:spPr>
          <a:xfrm>
            <a:off x="8773464" y="2580656"/>
            <a:ext cx="306332" cy="1188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2e. Create </a:t>
            </a:r>
            <a:r>
              <a:rPr lang="en-US" sz="1200" dirty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cluster</a:t>
            </a: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53657" y="3027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858940" y="1878555"/>
            <a:ext cx="1114890" cy="12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2"/>
          <p:cNvSpPr txBox="1"/>
          <p:nvPr/>
        </p:nvSpPr>
        <p:spPr>
          <a:xfrm>
            <a:off x="2777737" y="1604198"/>
            <a:ext cx="120734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a typeface="Calibri" charset="0"/>
                <a:cs typeface="Times New Roman" charset="0"/>
              </a:rPr>
              <a:t>2a</a:t>
            </a: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. Create cluster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66485" y="1188470"/>
            <a:ext cx="1143000" cy="911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Keystone</a:t>
            </a:r>
          </a:p>
        </p:txBody>
      </p:sp>
      <p:sp>
        <p:nvSpPr>
          <p:cNvPr id="90" name="Text Box 17"/>
          <p:cNvSpPr txBox="1"/>
          <p:nvPr/>
        </p:nvSpPr>
        <p:spPr>
          <a:xfrm rot="16200000">
            <a:off x="5502385" y="1317436"/>
            <a:ext cx="301270" cy="610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a typeface="Calibri" charset="0"/>
                <a:cs typeface="Times New Roman" charset="0"/>
              </a:rPr>
              <a:t>1c. Token</a:t>
            </a:r>
            <a:endParaRPr lang="en-US" sz="10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107267" y="2071151"/>
            <a:ext cx="537202" cy="23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647728" y="2075210"/>
            <a:ext cx="1390" cy="12216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4664729" y="3295990"/>
            <a:ext cx="984389" cy="37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45"/>
          <p:cNvSpPr txBox="1"/>
          <p:nvPr/>
        </p:nvSpPr>
        <p:spPr>
          <a:xfrm>
            <a:off x="3646666" y="5511542"/>
            <a:ext cx="2739611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C00000"/>
                </a:solidFill>
                <a:ea typeface="Calibri" charset="0"/>
                <a:cs typeface="Times New Roman" charset="0"/>
              </a:rPr>
              <a:t>3f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. </a:t>
            </a:r>
            <a:r>
              <a:rPr lang="en-US" sz="1000" dirty="0" err="1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AuthN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/Z Decision: True/False + Token object</a:t>
            </a:r>
            <a:endParaRPr lang="en-US" sz="1200" dirty="0">
              <a:solidFill>
                <a:srgbClr val="C00000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5118100" y="1535298"/>
            <a:ext cx="154584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858940" y="3956948"/>
            <a:ext cx="0" cy="1519369"/>
          </a:xfrm>
          <a:prstGeom prst="line">
            <a:avLst/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2858940" y="5471690"/>
            <a:ext cx="4542607" cy="1703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6915422" y="2117249"/>
            <a:ext cx="7031" cy="2911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 Box 45"/>
          <p:cNvSpPr txBox="1"/>
          <p:nvPr/>
        </p:nvSpPr>
        <p:spPr>
          <a:xfrm rot="5400000">
            <a:off x="6175855" y="3049626"/>
            <a:ext cx="1051276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3e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.Token object</a:t>
            </a:r>
            <a:endParaRPr lang="en-US" sz="1200" dirty="0">
              <a:solidFill>
                <a:schemeClr val="accent2">
                  <a:lumMod val="75000"/>
                </a:schemeClr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7670942" y="2117248"/>
            <a:ext cx="28934" cy="19353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 Box 23"/>
          <p:cNvSpPr txBox="1"/>
          <p:nvPr/>
        </p:nvSpPr>
        <p:spPr>
          <a:xfrm>
            <a:off x="7700768" y="2614422"/>
            <a:ext cx="294381" cy="13321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2d. </a:t>
            </a:r>
            <a:r>
              <a:rPr lang="en-US" sz="11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Token object</a:t>
            </a:r>
            <a:endParaRPr lang="en-US" sz="11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207744" y="3083792"/>
            <a:ext cx="19172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 flipV="1">
            <a:off x="5388725" y="2192500"/>
            <a:ext cx="7932" cy="8924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 Box 49"/>
          <p:cNvSpPr txBox="1"/>
          <p:nvPr/>
        </p:nvSpPr>
        <p:spPr>
          <a:xfrm>
            <a:off x="5411412" y="2207534"/>
            <a:ext cx="233057" cy="92078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3g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.List of pods</a:t>
            </a:r>
          </a:p>
        </p:txBody>
      </p:sp>
      <p:sp>
        <p:nvSpPr>
          <p:cNvPr id="2" name="Rectangle 1"/>
          <p:cNvSpPr/>
          <p:nvPr/>
        </p:nvSpPr>
        <p:spPr>
          <a:xfrm>
            <a:off x="625851" y="6025603"/>
            <a:ext cx="6146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From the command line:</a:t>
            </a:r>
          </a:p>
          <a:p>
            <a:pPr marL="685800" lvl="1" indent="-228600">
              <a:buFont typeface="Symbol" charset="2"/>
              <a:buChar char=""/>
            </a:pP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kubectl </a:t>
            </a:r>
            <a:r>
              <a:rPr lang="en-US" sz="1200" dirty="0" err="1">
                <a:latin typeface="Calibri" charset="0"/>
                <a:ea typeface="Calibri" charset="0"/>
                <a:cs typeface="Times New Roman" charset="0"/>
              </a:rPr>
              <a:t>config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 set-credentials </a:t>
            </a:r>
            <a:r>
              <a:rPr lang="en-US" sz="1200" dirty="0" err="1" smtClean="0">
                <a:latin typeface="Calibri" charset="0"/>
                <a:ea typeface="Calibri" charset="0"/>
                <a:cs typeface="Times New Roman" charset="0"/>
              </a:rPr>
              <a:t>fred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–token=$AUTH_TOKEN</a:t>
            </a:r>
          </a:p>
          <a:p>
            <a:pPr marL="685800" lvl="1" indent="-228600">
              <a:buFont typeface="Symbol" charset="2"/>
              <a:buChar char=""/>
            </a:pP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kubectl –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s=“https://k8s-cluster-uri:6443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” –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user=</a:t>
            </a:r>
            <a:r>
              <a:rPr lang="en-US" sz="1200" dirty="0" err="1" smtClean="0">
                <a:latin typeface="Calibri" charset="0"/>
                <a:ea typeface="Calibri" charset="0"/>
                <a:cs typeface="Times New Roman" charset="0"/>
              </a:rPr>
              <a:t>fred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get nodes</a:t>
            </a:r>
            <a:endParaRPr lang="en-US" sz="1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922453" y="5029200"/>
            <a:ext cx="463706" cy="3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6817063" y="5162930"/>
            <a:ext cx="5690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382413" y="4059907"/>
            <a:ext cx="931089" cy="6819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AUTHZ for </a:t>
            </a:r>
            <a:r>
              <a:rPr lang="en-US" sz="700" dirty="0" err="1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CaaS</a:t>
            </a: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 APIs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(Check cluster/project membership)</a:t>
            </a:r>
            <a:endParaRPr lang="en-US" sz="700" dirty="0">
              <a:solidFill>
                <a:schemeClr val="tx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838200" y="155027"/>
            <a:ext cx="10515600" cy="67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Authentication and Authorization in CaaS - V1</a:t>
            </a:r>
            <a:endParaRPr lang="en-US" sz="4400" dirty="0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5118301" y="2191293"/>
            <a:ext cx="265359" cy="1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/>
          <p:nvPr/>
        </p:nvCxnSpPr>
        <p:spPr>
          <a:xfrm>
            <a:off x="5102380" y="1953034"/>
            <a:ext cx="2101159" cy="2997805"/>
          </a:xfrm>
          <a:prstGeom prst="bentConnector3">
            <a:avLst>
              <a:gd name="adj1" fmla="val 48525"/>
            </a:avLst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10"/>
          <p:cNvSpPr txBox="1"/>
          <p:nvPr/>
        </p:nvSpPr>
        <p:spPr>
          <a:xfrm rot="5400000">
            <a:off x="5300893" y="3381933"/>
            <a:ext cx="1547961" cy="18855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2f.  </a:t>
            </a:r>
            <a:r>
              <a:rPr lang="en-US" sz="1000" dirty="0" smtClean="0">
                <a:solidFill>
                  <a:srgbClr val="00B050"/>
                </a:solidFill>
                <a:ea typeface="Calibri" charset="0"/>
                <a:cs typeface="Times New Roman" charset="0"/>
              </a:rPr>
              <a:t>C</a:t>
            </a: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luster object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AuthN</a:t>
            </a:r>
            <a:r>
              <a:rPr lang="en-US" dirty="0" smtClean="0"/>
              <a:t> </a:t>
            </a:r>
            <a:r>
              <a:rPr lang="en-US" dirty="0" err="1" smtClean="0"/>
              <a:t>webhook</a:t>
            </a:r>
            <a:r>
              <a:rPr lang="en-US" dirty="0" smtClean="0"/>
              <a:t> for K8S</a:t>
            </a: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 smtClean="0"/>
              <a:t>AuthZ</a:t>
            </a:r>
            <a:r>
              <a:rPr lang="en-US" dirty="0" smtClean="0"/>
              <a:t> </a:t>
            </a:r>
            <a:r>
              <a:rPr lang="en-US" dirty="0" err="1"/>
              <a:t>webhook</a:t>
            </a:r>
            <a:r>
              <a:rPr lang="en-US" dirty="0"/>
              <a:t> for </a:t>
            </a:r>
            <a:r>
              <a:rPr lang="en-US" dirty="0" smtClean="0"/>
              <a:t>K8S</a:t>
            </a:r>
          </a:p>
          <a:p>
            <a:pPr lvl="1"/>
            <a:endParaRPr lang="en-US" dirty="0"/>
          </a:p>
          <a:p>
            <a:r>
              <a:rPr lang="en-US" dirty="0" smtClean="0"/>
              <a:t>Convert </a:t>
            </a:r>
            <a:r>
              <a:rPr lang="en-US" dirty="0" err="1" smtClean="0"/>
              <a:t>CaaS</a:t>
            </a:r>
            <a:r>
              <a:rPr lang="en-US" dirty="0" smtClean="0"/>
              <a:t> to use keystone token from JWT token</a:t>
            </a:r>
          </a:p>
          <a:p>
            <a:pPr lvl="1"/>
            <a:r>
              <a:rPr lang="en-US" dirty="0" smtClean="0"/>
              <a:t>Currently keystone token is being embedded as a claim – this may be unnecessary</a:t>
            </a:r>
          </a:p>
          <a:p>
            <a:endParaRPr lang="en-US" dirty="0" smtClean="0"/>
          </a:p>
          <a:p>
            <a:r>
              <a:rPr lang="en-US" dirty="0" smtClean="0"/>
              <a:t>Update K8S to 1.6</a:t>
            </a:r>
          </a:p>
          <a:p>
            <a:endParaRPr lang="en-US" dirty="0" smtClean="0"/>
          </a:p>
          <a:p>
            <a:r>
              <a:rPr lang="en-US" dirty="0" smtClean="0"/>
              <a:t>Deploy K8S with new </a:t>
            </a:r>
            <a:r>
              <a:rPr lang="en-US" dirty="0" err="1" smtClean="0"/>
              <a:t>config</a:t>
            </a:r>
            <a:r>
              <a:rPr lang="en-US" dirty="0" smtClean="0"/>
              <a:t> to forward all requests to the new </a:t>
            </a:r>
            <a:r>
              <a:rPr lang="en-US" dirty="0" err="1" smtClean="0"/>
              <a:t>webhook</a:t>
            </a:r>
            <a:r>
              <a:rPr lang="en-US" dirty="0" smtClean="0"/>
              <a:t> service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0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Authentication and Authorization in </a:t>
            </a:r>
            <a:r>
              <a:rPr lang="en-US" sz="4000" dirty="0" err="1" smtClean="0"/>
              <a:t>CaaS</a:t>
            </a:r>
            <a:r>
              <a:rPr lang="en-US" sz="4000" dirty="0" smtClean="0"/>
              <a:t> – V2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77525" cy="4613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 </a:t>
            </a:r>
            <a:r>
              <a:rPr lang="en-US" dirty="0"/>
              <a:t>two new roles</a:t>
            </a:r>
          </a:p>
          <a:p>
            <a:pPr lvl="2"/>
            <a:r>
              <a:rPr lang="en-US" dirty="0" smtClean="0"/>
              <a:t>OpenStack </a:t>
            </a:r>
            <a:r>
              <a:rPr lang="en-US" dirty="0"/>
              <a:t>Admin (maps </a:t>
            </a:r>
            <a:r>
              <a:rPr lang="en-US" dirty="0" smtClean="0"/>
              <a:t>to </a:t>
            </a:r>
            <a:r>
              <a:rPr lang="en-US" dirty="0" err="1" smtClean="0"/>
              <a:t>Openstack</a:t>
            </a:r>
            <a:r>
              <a:rPr lang="en-US" dirty="0" smtClean="0"/>
              <a:t> “admin”): User has access </a:t>
            </a:r>
            <a:r>
              <a:rPr lang="en-US" dirty="0"/>
              <a:t>to all projects</a:t>
            </a:r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Admin (maps to </a:t>
            </a:r>
            <a:r>
              <a:rPr lang="en-US" dirty="0" err="1" smtClean="0"/>
              <a:t>Openstack</a:t>
            </a:r>
            <a:r>
              <a:rPr lang="en-US" dirty="0" smtClean="0"/>
              <a:t> “member”): </a:t>
            </a:r>
            <a:endParaRPr lang="en-US" dirty="0"/>
          </a:p>
          <a:p>
            <a:pPr lvl="3"/>
            <a:r>
              <a:rPr lang="en-US" dirty="0" smtClean="0"/>
              <a:t>User has access </a:t>
            </a:r>
            <a:r>
              <a:rPr lang="en-US" dirty="0"/>
              <a:t>to only projects that they are </a:t>
            </a:r>
            <a:r>
              <a:rPr lang="en-US" dirty="0" smtClean="0"/>
              <a:t>members of.</a:t>
            </a:r>
            <a:endParaRPr lang="en-US" dirty="0"/>
          </a:p>
          <a:p>
            <a:pPr lvl="3"/>
            <a:r>
              <a:rPr lang="en-US" dirty="0" smtClean="0"/>
              <a:t>User can perform CRUD </a:t>
            </a:r>
            <a:r>
              <a:rPr lang="en-US" dirty="0"/>
              <a:t>operations on </a:t>
            </a:r>
            <a:r>
              <a:rPr lang="en-US" dirty="0" smtClean="0"/>
              <a:t>any cluster in projects</a:t>
            </a:r>
            <a:r>
              <a:rPr lang="en-US" dirty="0"/>
              <a:t> </a:t>
            </a:r>
            <a:r>
              <a:rPr lang="en-US" dirty="0" smtClean="0"/>
              <a:t>they are members of.</a:t>
            </a:r>
          </a:p>
          <a:p>
            <a:pPr lvl="3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Could be “Bob” the Cloud Admin*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User: </a:t>
            </a:r>
          </a:p>
          <a:p>
            <a:pPr lvl="3"/>
            <a:r>
              <a:rPr lang="en-US" dirty="0"/>
              <a:t>Can *use* clusters; i.e. CRUD operations on different job types on </a:t>
            </a:r>
            <a:r>
              <a:rPr lang="en-US" dirty="0" smtClean="0"/>
              <a:t>K8S such as pods/</a:t>
            </a:r>
            <a:r>
              <a:rPr lang="en-US" dirty="0" err="1" smtClean="0"/>
              <a:t>replicasets</a:t>
            </a:r>
            <a:r>
              <a:rPr lang="en-US" dirty="0" smtClean="0"/>
              <a:t>/jobs/</a:t>
            </a:r>
            <a:r>
              <a:rPr lang="en-US" dirty="0" err="1" smtClean="0"/>
              <a:t>daemonsets</a:t>
            </a:r>
            <a:endParaRPr lang="en-US" dirty="0" smtClean="0"/>
          </a:p>
          <a:p>
            <a:pPr lvl="3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Could be “Fred” the application developer*</a:t>
            </a:r>
          </a:p>
          <a:p>
            <a:pPr lvl="3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(*)https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600" i="1" dirty="0" err="1">
                <a:solidFill>
                  <a:schemeClr val="bg2">
                    <a:lumMod val="75000"/>
                  </a:schemeClr>
                </a:solidFill>
              </a:rPr>
              <a:t>metacloud.jira.com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/wiki/display/HARMONY/</a:t>
            </a:r>
            <a:r>
              <a:rPr lang="en-US" sz="1600" i="1" dirty="0" err="1">
                <a:solidFill>
                  <a:schemeClr val="bg2">
                    <a:lumMod val="75000"/>
                  </a:schemeClr>
                </a:solidFill>
              </a:rPr>
              <a:t>HCP+UX+and+Visual+Design?preview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=/187341288/187341353/Persona_v2.docx</a:t>
            </a:r>
          </a:p>
        </p:txBody>
      </p:sp>
    </p:spTree>
    <p:extLst>
      <p:ext uri="{BB962C8B-B14F-4D97-AF65-F5344CB8AC3E}">
        <p14:creationId xmlns:p14="http://schemas.microsoft.com/office/powerpoint/2010/main" val="14755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5150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Implemented by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by calling Keystone APIs to validate token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Status: Design and implementation – DONE</a:t>
            </a:r>
          </a:p>
          <a:p>
            <a:pPr lvl="1"/>
            <a:r>
              <a:rPr lang="en-US" i="1" u="sng" dirty="0" smtClean="0"/>
              <a:t>No change from V1</a:t>
            </a:r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Can this user create a cluster in this project with ID=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projectID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Match project ID in REST call with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projectID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retrieved using token from Keystone.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this user read/update/delete cluster with ID=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clusterID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Retrieve project ID in the token from Keystone. Check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MariaDB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to see if given cluster ID is a member of project ID.</a:t>
            </a:r>
          </a:p>
          <a:p>
            <a:pPr lvl="1"/>
            <a:r>
              <a:rPr lang="en-US" dirty="0" smtClean="0"/>
              <a:t>Is this user role authorized for the specific operation?</a:t>
            </a:r>
          </a:p>
          <a:p>
            <a:pPr lvl="2"/>
            <a:r>
              <a:rPr lang="en-US" dirty="0" smtClean="0"/>
              <a:t>Check capability for this role</a:t>
            </a:r>
          </a:p>
          <a:p>
            <a:pPr lvl="2"/>
            <a:r>
              <a:rPr lang="en-US" dirty="0" smtClean="0"/>
              <a:t>Capabilities are stored as an in-memory </a:t>
            </a:r>
            <a:r>
              <a:rPr lang="en-US" dirty="0" err="1" smtClean="0"/>
              <a:t>struct</a:t>
            </a:r>
            <a:r>
              <a:rPr lang="en-US" dirty="0" smtClean="0"/>
              <a:t> or in </a:t>
            </a:r>
            <a:r>
              <a:rPr lang="en-US" dirty="0" err="1" smtClean="0"/>
              <a:t>MariaDB</a:t>
            </a:r>
            <a:r>
              <a:rPr lang="en-US" dirty="0"/>
              <a:t> </a:t>
            </a:r>
            <a:r>
              <a:rPr lang="en-US" dirty="0" smtClean="0"/>
              <a:t>or using </a:t>
            </a:r>
            <a:r>
              <a:rPr lang="en-US" dirty="0" err="1" smtClean="0"/>
              <a:t>policy.json</a:t>
            </a:r>
            <a:r>
              <a:rPr lang="en-US" dirty="0" smtClean="0"/>
              <a:t> </a:t>
            </a:r>
            <a:r>
              <a:rPr lang="en-US" dirty="0" err="1" smtClean="0"/>
              <a:t>file+policy</a:t>
            </a:r>
            <a:r>
              <a:rPr lang="en-US" dirty="0" smtClean="0"/>
              <a:t> engine</a:t>
            </a:r>
          </a:p>
          <a:p>
            <a:pPr lvl="1"/>
            <a:r>
              <a:rPr lang="en-US" dirty="0" smtClean="0"/>
              <a:t>Status: Design and implementation – To be done </a:t>
            </a:r>
          </a:p>
        </p:txBody>
      </p:sp>
    </p:spTree>
    <p:extLst>
      <p:ext uri="{BB962C8B-B14F-4D97-AF65-F5344CB8AC3E}">
        <p14:creationId xmlns:p14="http://schemas.microsoft.com/office/powerpoint/2010/main" val="3069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77525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Implemented via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webhook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mechanism provided by K8S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Token validation by calling keystone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Status: Design and implementation - In progress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Implemented via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webhook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mechanism provided by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K8S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cluster membership whose source of truth is in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MariaDB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Each K8S cluster needs to be aware of it’s Cluster UUID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Design and implementation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– To be done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 change from V1 since </a:t>
            </a:r>
            <a:r>
              <a:rPr lang="en-US" dirty="0" err="1" smtClean="0"/>
              <a:t>CaaS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user roles have the same capabilities </a:t>
            </a:r>
            <a:r>
              <a:rPr lang="en-US" dirty="0" err="1" smtClean="0"/>
              <a:t>wrt</a:t>
            </a:r>
            <a:r>
              <a:rPr lang="en-US" dirty="0" smtClean="0"/>
              <a:t> to K8S APIs</a:t>
            </a:r>
          </a:p>
        </p:txBody>
      </p:sp>
    </p:spTree>
    <p:extLst>
      <p:ext uri="{BB962C8B-B14F-4D97-AF65-F5344CB8AC3E}">
        <p14:creationId xmlns:p14="http://schemas.microsoft.com/office/powerpoint/2010/main" val="856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8347</TotalTime>
  <Words>1178</Words>
  <Application>Microsoft Macintosh PowerPoint</Application>
  <PresentationFormat>Widescreen</PresentationFormat>
  <Paragraphs>185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Symbol</vt:lpstr>
      <vt:lpstr>Times New Roman</vt:lpstr>
      <vt:lpstr>Arial</vt:lpstr>
      <vt:lpstr>Office Theme</vt:lpstr>
      <vt:lpstr>Authentication &amp; Authorization for CaaS</vt:lpstr>
      <vt:lpstr>Authentication and Authorization in CaaS - V1</vt:lpstr>
      <vt:lpstr>Authentication and Authorization in CaaS - V1</vt:lpstr>
      <vt:lpstr>Authentication and Authorization in CaaS - V1</vt:lpstr>
      <vt:lpstr>PowerPoint Presentation</vt:lpstr>
      <vt:lpstr>Action Items</vt:lpstr>
      <vt:lpstr>Authentication and Authorization in CaaS – V2</vt:lpstr>
      <vt:lpstr>Authentication and Authorization in CaaS – V2</vt:lpstr>
      <vt:lpstr>Authentication and Authorization in CaaS – V2</vt:lpstr>
      <vt:lpstr>Authentication and Authorization in CaaS – V2</vt:lpstr>
      <vt:lpstr>Detailed view of V2</vt:lpstr>
      <vt:lpstr>Action Items for V2</vt:lpstr>
      <vt:lpstr>Backup slides</vt:lpstr>
      <vt:lpstr>Alternate implementations</vt:lpstr>
      <vt:lpstr>RBAC within Kubernetes Clusters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231</cp:revision>
  <dcterms:created xsi:type="dcterms:W3CDTF">2017-06-24T05:02:58Z</dcterms:created>
  <dcterms:modified xsi:type="dcterms:W3CDTF">2017-07-05T18:31:06Z</dcterms:modified>
</cp:coreProperties>
</file>